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66" r:id="rId3"/>
    <p:sldId id="258" r:id="rId4"/>
    <p:sldId id="261" r:id="rId5"/>
    <p:sldId id="269" r:id="rId6"/>
    <p:sldId id="270" r:id="rId7"/>
    <p:sldId id="271" r:id="rId8"/>
    <p:sldId id="272" r:id="rId9"/>
    <p:sldId id="273" r:id="rId10"/>
    <p:sldId id="263" r:id="rId11"/>
    <p:sldId id="264" r:id="rId12"/>
    <p:sldId id="27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11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6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83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37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6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0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8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5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6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81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76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XxmqW8Uwmhqnv5Fb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056119-83E5-43C5-8B10-27412C72B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453" y="1166343"/>
            <a:ext cx="9942946" cy="1463040"/>
          </a:xfrm>
        </p:spPr>
        <p:txBody>
          <a:bodyPr>
            <a:normAutofit fontScale="90000"/>
          </a:bodyPr>
          <a:lstStyle/>
          <a:p>
            <a:br>
              <a:rPr lang="en-US" altLang="zh-TW" sz="5400" b="1" dirty="0"/>
            </a:br>
            <a:r>
              <a:rPr lang="en-US" altLang="zh-TW" sz="6700" b="1" dirty="0"/>
              <a:t>113</a:t>
            </a:r>
            <a:r>
              <a:rPr lang="zh-TW" altLang="en-US" sz="6700" b="1" dirty="0"/>
              <a:t>學年度上學期</a:t>
            </a:r>
            <a:br>
              <a:rPr lang="en-US" altLang="zh-TW" sz="6700" b="1" dirty="0"/>
            </a:br>
            <a:r>
              <a:rPr lang="zh-TW" altLang="en-US" sz="6700" b="1" dirty="0"/>
              <a:t>公費生輔導座談會</a:t>
            </a:r>
            <a:endParaRPr lang="zh-TW" altLang="en-US" sz="54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33F6384-4812-4D44-92D5-1926EAAC2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0131" y="5068178"/>
            <a:ext cx="4223406" cy="1620267"/>
          </a:xfrm>
        </p:spPr>
        <p:txBody>
          <a:bodyPr>
            <a:normAutofit fontScale="32500" lnSpcReduction="20000"/>
          </a:bodyPr>
          <a:lstStyle/>
          <a:p>
            <a:pPr latinLnBrk="1"/>
            <a:r>
              <a:rPr lang="zh-TW" altLang="zh-TW" sz="7400" dirty="0"/>
              <a:t>時間：</a:t>
            </a:r>
            <a:r>
              <a:rPr lang="en-US" altLang="zh-TW" sz="7400" dirty="0"/>
              <a:t>113</a:t>
            </a:r>
            <a:r>
              <a:rPr lang="zh-TW" altLang="zh-TW" sz="7400" dirty="0"/>
              <a:t>年</a:t>
            </a:r>
            <a:r>
              <a:rPr lang="en-US" altLang="zh-TW" sz="7400" dirty="0"/>
              <a:t>10</a:t>
            </a:r>
            <a:r>
              <a:rPr lang="zh-TW" altLang="zh-TW" sz="7400" dirty="0"/>
              <a:t>月</a:t>
            </a:r>
            <a:r>
              <a:rPr lang="en-US" altLang="zh-TW" sz="7400" dirty="0"/>
              <a:t>4</a:t>
            </a:r>
            <a:r>
              <a:rPr lang="zh-TW" altLang="zh-TW" sz="7400" dirty="0"/>
              <a:t>日</a:t>
            </a:r>
            <a:r>
              <a:rPr lang="en-US" altLang="zh-TW" sz="7400" dirty="0"/>
              <a:t>12:10</a:t>
            </a:r>
            <a:endParaRPr lang="zh-TW" altLang="zh-TW" sz="7400" dirty="0"/>
          </a:p>
          <a:p>
            <a:pPr latinLnBrk="1"/>
            <a:r>
              <a:rPr lang="zh-TW" altLang="zh-TW" sz="7400" dirty="0"/>
              <a:t>地點：</a:t>
            </a:r>
            <a:r>
              <a:rPr lang="zh-TW" altLang="en-US" sz="7400" dirty="0"/>
              <a:t>思誠樓</a:t>
            </a:r>
            <a:r>
              <a:rPr lang="en-US" altLang="zh-TW" sz="7400" dirty="0"/>
              <a:t>F101</a:t>
            </a:r>
          </a:p>
          <a:p>
            <a:pPr latinLnBrk="1"/>
            <a:r>
              <a:rPr lang="zh-TW" altLang="en-US" sz="7400" dirty="0"/>
              <a:t>國立臺南大學師資培育中心</a:t>
            </a:r>
          </a:p>
          <a:p>
            <a:pPr latinLnBrk="1"/>
            <a:endParaRPr lang="zh-TW" altLang="zh-TW" sz="2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801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C5A128-ED37-4EC4-A8F8-A3086181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9">
            <a:extLst>
              <a:ext uri="{FF2B5EF4-FFF2-40B4-BE49-F238E27FC236}">
                <a16:creationId xmlns:a16="http://schemas.microsoft.com/office/drawing/2014/main" id="{C0FB42F9-E540-4B0F-B0C4-02C0FEE73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436" y="0"/>
            <a:ext cx="6069724" cy="6858000"/>
          </a:xfrm>
        </p:spPr>
      </p:pic>
    </p:spTree>
    <p:extLst>
      <p:ext uri="{BB962C8B-B14F-4D97-AF65-F5344CB8AC3E}">
        <p14:creationId xmlns:p14="http://schemas.microsoft.com/office/powerpoint/2010/main" val="387891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256553-2BE9-4AEE-BCA2-0509968C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聯絡資訊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BD6D5F-7425-4BD8-9B90-CAAB55A81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084832"/>
            <a:ext cx="972007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/>
              <a:t>公費生</a:t>
            </a:r>
            <a:r>
              <a:rPr lang="zh-TW" altLang="zh-TW" sz="2800" dirty="0"/>
              <a:t>官方</a:t>
            </a:r>
            <a:r>
              <a:rPr lang="en-US" altLang="zh-TW" sz="2800" dirty="0"/>
              <a:t>LINE</a:t>
            </a:r>
            <a:r>
              <a:rPr lang="zh-TW" altLang="zh-TW" sz="2800" dirty="0"/>
              <a:t>群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/>
              <a:t>教學與輔導組曾碩彥組長</a:t>
            </a:r>
            <a:r>
              <a:rPr lang="en-US" altLang="zh-TW" sz="2800" dirty="0"/>
              <a:t>(</a:t>
            </a:r>
            <a:r>
              <a:rPr lang="zh-TW" altLang="en-US" sz="2800" dirty="0"/>
              <a:t>分機</a:t>
            </a:r>
            <a:r>
              <a:rPr lang="en-US" altLang="zh-TW" sz="2800" dirty="0"/>
              <a:t>136)</a:t>
            </a:r>
            <a:r>
              <a:rPr lang="zh-TW" altLang="en-US" sz="2800" dirty="0"/>
              <a:t>、吳怡靚組員</a:t>
            </a:r>
            <a:r>
              <a:rPr lang="en-US" altLang="zh-TW" sz="2800" dirty="0"/>
              <a:t>(</a:t>
            </a:r>
            <a:r>
              <a:rPr lang="zh-TW" altLang="en-US" sz="2800" dirty="0"/>
              <a:t>分機</a:t>
            </a:r>
            <a:r>
              <a:rPr lang="en-US" altLang="zh-TW" sz="2800" dirty="0"/>
              <a:t>137)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/>
              <a:t>師培中心電子郵件 </a:t>
            </a:r>
            <a:r>
              <a:rPr lang="en-US" altLang="zh-TW" sz="2800" dirty="0"/>
              <a:t>cte-1@pubmail.nutn.edu.tw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258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公費生輔導座談會問卷</a:t>
            </a:r>
            <a:endParaRPr lang="zh-TW" altLang="en-US" dirty="0"/>
          </a:p>
        </p:txBody>
      </p:sp>
      <p:pic>
        <p:nvPicPr>
          <p:cNvPr id="4" name="內容版面配置區 3" descr="C:\Users\User\AppData\Local\Packages\Microsoft.Windows.Photos_8wekyb3d8bbwe\TempState\ShareServiceTempFolder\下載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06" y="682750"/>
            <a:ext cx="4920914" cy="5492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929009" y="4992282"/>
            <a:ext cx="4164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u="sng" kern="100" dirty="0">
                <a:solidFill>
                  <a:srgbClr val="0563C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hlinkClick r:id="rId3"/>
              </a:rPr>
              <a:t>https://forms.gle/XxmqW8Uwmhqnv5FbA</a:t>
            </a:r>
            <a:endParaRPr lang="zh-TW" altLang="zh-TW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0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1CBE5F-FD24-4AED-81AA-C12E9D46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問答時間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212F27C-C2A6-422C-87D0-544298681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614" y="1971675"/>
            <a:ext cx="6515100" cy="3838575"/>
          </a:xfrm>
        </p:spPr>
      </p:pic>
    </p:spTree>
    <p:extLst>
      <p:ext uri="{BB962C8B-B14F-4D97-AF65-F5344CB8AC3E}">
        <p14:creationId xmlns:p14="http://schemas.microsoft.com/office/powerpoint/2010/main" val="423224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1A73B9-860C-4789-9BC8-D9586682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公費生</a:t>
            </a:r>
            <a:r>
              <a:rPr lang="zh-TW" altLang="zh-TW" b="1" dirty="0"/>
              <a:t>官方</a:t>
            </a:r>
            <a:r>
              <a:rPr lang="en-US" altLang="zh-TW" b="1" dirty="0"/>
              <a:t>LINE</a:t>
            </a:r>
            <a:r>
              <a:rPr lang="zh-TW" altLang="zh-TW" b="1" dirty="0"/>
              <a:t>群</a:t>
            </a:r>
            <a:endParaRPr lang="zh-TW" altLang="en-US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FBCE9F1-A6FB-47AE-90C2-CB8BDFF18816}"/>
              </a:ext>
            </a:extLst>
          </p:cNvPr>
          <p:cNvSpPr/>
          <p:nvPr/>
        </p:nvSpPr>
        <p:spPr>
          <a:xfrm>
            <a:off x="3177408" y="5772507"/>
            <a:ext cx="6370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-114300">
              <a:spcAft>
                <a:spcPts val="600"/>
              </a:spcAft>
            </a:pPr>
            <a:r>
              <a:rPr lang="zh-TW" altLang="zh-TW" sz="2400" dirty="0">
                <a:solidFill>
                  <a:schemeClr val="dk1"/>
                </a:solidFill>
              </a:rPr>
              <a:t>請掃描加入</a:t>
            </a:r>
            <a:r>
              <a:rPr lang="zh-TW" altLang="en-US" sz="2400" dirty="0">
                <a:solidFill>
                  <a:schemeClr val="dk1"/>
                </a:solidFill>
              </a:rPr>
              <a:t>公費生</a:t>
            </a:r>
            <a:r>
              <a:rPr lang="zh-TW" altLang="zh-TW" sz="2400" dirty="0">
                <a:solidFill>
                  <a:schemeClr val="dk1"/>
                </a:solidFill>
              </a:rPr>
              <a:t>官方</a:t>
            </a:r>
            <a:r>
              <a:rPr lang="en-US" altLang="zh-TW" sz="2400" dirty="0">
                <a:solidFill>
                  <a:schemeClr val="dk1"/>
                </a:solidFill>
              </a:rPr>
              <a:t>LINE</a:t>
            </a:r>
            <a:r>
              <a:rPr lang="zh-TW" altLang="zh-TW" sz="2400" dirty="0">
                <a:solidFill>
                  <a:schemeClr val="dk1"/>
                </a:solidFill>
              </a:rPr>
              <a:t>群</a:t>
            </a:r>
            <a:r>
              <a:rPr lang="zh-TW" altLang="en-US" sz="2400" dirty="0">
                <a:solidFill>
                  <a:schemeClr val="dk1"/>
                </a:solidFill>
              </a:rPr>
              <a:t>並回傳個人資訊</a:t>
            </a:r>
            <a:endParaRPr lang="zh-TW" altLang="zh-TW" sz="2400" dirty="0">
              <a:solidFill>
                <a:schemeClr val="dk1"/>
              </a:solidFill>
            </a:endParaRPr>
          </a:p>
        </p:txBody>
      </p:sp>
      <p:pic>
        <p:nvPicPr>
          <p:cNvPr id="8" name="內容版面配置區 7" descr="C:\Users\User\AppData\Local\Temp\32c2895e-29fc-456e-9f6e-ff1c1fa5d20b_2dbarcodes_GW.zip.20b\L_gainfriends_2dbarcodes_GW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01" y="1608083"/>
            <a:ext cx="4022725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43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6C65BE-BD15-4E0E-A181-78B07050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重要事項宣導</a:t>
            </a:r>
            <a:r>
              <a:rPr lang="en-US" altLang="zh-TW" b="1" dirty="0"/>
              <a:t>-1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8B54DC-C11B-4A0D-93C0-7318E7B7A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001" y="1842655"/>
            <a:ext cx="10290418" cy="45304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800" dirty="0"/>
              <a:t>一、受領義務、條件與檢核</a:t>
            </a:r>
          </a:p>
          <a:p>
            <a:pPr marL="898525" indent="-898525">
              <a:lnSpc>
                <a:spcPct val="150000"/>
              </a:lnSpc>
              <a:buNone/>
            </a:pPr>
            <a:r>
              <a:rPr lang="zh-TW" altLang="en-US" sz="2800" dirty="0"/>
              <a:t>（一）請依「國立臺南大學師資培育公費學生應完成之培育條件」規定，完成受領公費期間之義務及條件。</a:t>
            </a:r>
            <a:r>
              <a:rPr lang="en-US" altLang="zh-TW" sz="2800" dirty="0"/>
              <a:t>(</a:t>
            </a:r>
            <a:r>
              <a:rPr lang="zh-TW" altLang="en-US" sz="2800" dirty="0"/>
              <a:t>附件</a:t>
            </a:r>
            <a:r>
              <a:rPr lang="en-US" altLang="zh-TW" sz="2800" dirty="0"/>
              <a:t>1)</a:t>
            </a:r>
          </a:p>
          <a:p>
            <a:pPr marL="898525" indent="-898525">
              <a:lnSpc>
                <a:spcPct val="150000"/>
              </a:lnSpc>
              <a:buNone/>
            </a:pPr>
            <a:r>
              <a:rPr lang="zh-TW" altLang="en-US" sz="2800" dirty="0"/>
              <a:t>（二）每學期結束</a:t>
            </a:r>
            <a:r>
              <a:rPr lang="en-US" altLang="zh-TW" sz="2800" dirty="0"/>
              <a:t>(</a:t>
            </a:r>
            <a:r>
              <a:rPr lang="zh-TW" altLang="en-US" sz="2800" dirty="0"/>
              <a:t>即每年</a:t>
            </a:r>
            <a:r>
              <a:rPr lang="en-US" altLang="zh-TW" sz="2800" dirty="0"/>
              <a:t>1</a:t>
            </a:r>
            <a:r>
              <a:rPr lang="zh-TW" altLang="en-US" sz="2800" dirty="0"/>
              <a:t>月底及</a:t>
            </a:r>
            <a:r>
              <a:rPr lang="en-US" altLang="zh-TW" sz="2800" dirty="0"/>
              <a:t>7</a:t>
            </a:r>
            <a:r>
              <a:rPr lang="zh-TW" altLang="en-US" sz="2800" dirty="0"/>
              <a:t>月底</a:t>
            </a:r>
            <a:r>
              <a:rPr lang="en-US" altLang="zh-TW" sz="2800" dirty="0"/>
              <a:t>)</a:t>
            </a:r>
            <a:r>
              <a:rPr lang="zh-TW" altLang="en-US" sz="2800" dirty="0"/>
              <a:t>前請繳交「每學期檢核表」，先交由所屬學系辦公室進行初審後，再送師資培育中心辦理，以利辦理公費生複檢會議。學期計算時間上學期</a:t>
            </a:r>
            <a:r>
              <a:rPr lang="en-US" altLang="zh-TW" sz="2800" dirty="0"/>
              <a:t>8</a:t>
            </a:r>
            <a:r>
              <a:rPr lang="zh-TW" altLang="en-US" sz="2800" dirty="0"/>
              <a:t>月</a:t>
            </a:r>
            <a:r>
              <a:rPr lang="en-US" altLang="zh-TW" sz="2800" dirty="0"/>
              <a:t>1</a:t>
            </a:r>
            <a:r>
              <a:rPr lang="zh-TW" altLang="en-US" sz="2800" dirty="0"/>
              <a:t>日至</a:t>
            </a:r>
            <a:r>
              <a:rPr lang="en-US" altLang="zh-TW" sz="2800" dirty="0"/>
              <a:t>1</a:t>
            </a:r>
            <a:r>
              <a:rPr lang="zh-TW" altLang="en-US" sz="2800" dirty="0"/>
              <a:t>月</a:t>
            </a:r>
            <a:r>
              <a:rPr lang="en-US" altLang="zh-TW" sz="2800" dirty="0"/>
              <a:t>31</a:t>
            </a:r>
            <a:r>
              <a:rPr lang="zh-TW" altLang="en-US" sz="2800" dirty="0"/>
              <a:t>日；下學期</a:t>
            </a:r>
            <a:r>
              <a:rPr lang="en-US" altLang="zh-TW" sz="2800" dirty="0"/>
              <a:t>2</a:t>
            </a:r>
            <a:r>
              <a:rPr lang="zh-TW" altLang="en-US" sz="2800" dirty="0"/>
              <a:t>月</a:t>
            </a:r>
            <a:r>
              <a:rPr lang="en-US" altLang="zh-TW" sz="2800" dirty="0"/>
              <a:t>1</a:t>
            </a:r>
            <a:r>
              <a:rPr lang="zh-TW" altLang="en-US" sz="2800" dirty="0"/>
              <a:t>日至</a:t>
            </a:r>
            <a:r>
              <a:rPr lang="en-US" altLang="zh-TW" sz="2800" dirty="0"/>
              <a:t>7</a:t>
            </a:r>
            <a:r>
              <a:rPr lang="zh-TW" altLang="en-US" sz="2800" dirty="0"/>
              <a:t>月</a:t>
            </a:r>
            <a:r>
              <a:rPr lang="en-US" altLang="zh-TW" sz="2800" dirty="0"/>
              <a:t>31</a:t>
            </a:r>
            <a:r>
              <a:rPr lang="zh-TW" altLang="en-US" sz="2800"/>
              <a:t>日。</a:t>
            </a:r>
            <a:r>
              <a:rPr lang="en-US" altLang="zh-TW" sz="2800"/>
              <a:t>(</a:t>
            </a:r>
            <a:r>
              <a:rPr lang="zh-TW" altLang="en-US" sz="2800" dirty="0"/>
              <a:t>附件</a:t>
            </a:r>
            <a:r>
              <a:rPr lang="en-US" altLang="zh-TW" sz="2800" dirty="0"/>
              <a:t>2)</a:t>
            </a:r>
            <a:r>
              <a:rPr lang="zh-TW" altLang="en-US" sz="2800" dirty="0"/>
              <a:t>，連結：</a:t>
            </a:r>
            <a:r>
              <a:rPr lang="en-US" altLang="zh-TW" sz="2800" dirty="0"/>
              <a:t>https://reurl.cc/RWdMW6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/>
              <a:t>（三）以碩士生身分取得公費生資格者，應取得碩士學位後才能分發。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AutoShape 2" descr="data:image/png;base64,iVBORw0KGgoAAAANSUhEUgAAAZAAAAGQCAYAAACAvzbMAAAAAXNSR0IArs4c6QAAIABJREFUeF7tfXnYjuXW/sqXraQiRbI1ICUpQzPtQttQkQwhlcpUqAzt8IUiX0qipDbRjnbRUbQNDdihTIdQhgyVKUMyFHaGfNrx+53PS/V9x7evdT69177f59W5jsNfz2ld133e67rOd933va51zKFDhw6ZTAyIATEgBsRAmgwcIwFJkzHBxYAYEANiIMWABESBIAbEgBgQA7+KAQnIr6JN/0kMiAExIAYkIIoBMSAGxIAY+FUMSEB+FW36T2JADIgBMSABUQyIATEgBsTAr2JAAvKraNN/EgNiQAyIAQmIYkAMiAExIAZ+FQOUgPTo0cPmzJkTHCBPnjx28ODBIOaYY44xpm6R8cVgYo7XsWNHu+mmm4LXt2DBAnvooYfcG8HMncEw18f4wYQZ3K233mqtW7cOXt+GDRusRYsWLgejR4+2YsWKBXF//vOf7Y033ghiKlWqZE8//bQ7XizA9OnT7bHHHksszm+55Ra79957Y03f9TN8+HDDvQkZE3dsTHXv3t1q1qzpzitJwPjx4+3ZZ5/N9n7HcsCsPfb6GV8MpkqVKta3b193WEpA6tWrZ5MmTXKdHc2A559/3tq1axe8xClTpljt2rWPWhq6detm/fr1C17fihUrrFy5ci4Hq1evtlKlSgVxnTp1smeeeSaIqVatmmFTT8rGjBljENKkrHPnzokKJO7xk08+mdTl2ahRo+yOO+5IbDxmIKz1Dh06MNCjFoM9f8KECe71SUBcirIAEhAzCYiZBIRcMCRMAkISlTBMAhKZcAmIBAQhJQGJu7AkIHH5jOVNAhKLycN+JCASEAlI5EVlpkdY8SmN4lECEoXGn51IQCQgEpDIi0oCEp/QSB4lIJGIPOJGAiIBkYBEXlQSkPiERvIoAYlEpATkZyL1El3vQCIvKz3Cik1oJH8SkEhESkAkIL8MJb1Ej7uw9BI9Lp+xvEUVEBTQTZw4MTi3ypUr24033hhl/myhUpTBzFJFQ7t27Qq6i/kIq1evXoZrDFnSHDDjVa1a1a677rrgvLdv35765NmzBx54wAoVKhSEdenSxQYOHBjEVK9e3aZNm+YNl6pfOXDgQBDXsGFDu/DCC4OYTz/91MaNGxfE/PDDD/b444+7c2IASdeBvP/++zZ79mxmai7mqaeesn379gVxMQWkd+/e7pxuu+02t/6IqQM5+eSTDcXFnjHrisF44xz5nfH1zjvv2MKFC4MuowoIU0jYpk0bGzZsGHudGYUrUaKEbdq0KTinIUOGWPv27YOYyZMnW506ddxrw0aWN29eF/dbB8QsJDzhhBPczQwV2M2aNcs27Xv37rUCBQpk2w8cJC0gUSZ92An+QPD+MBs5ciR1coE3L6ypfPnyeTDDGq1Vq5a71u+7774gBnsGTl3IjYbTJEaMGBGcet26dd2kAQ6iFRJKQCwVnBKQeEtKAiIBYaNJAsIyZanjiCQgPF8uUhmIS1GOACQgEhA28CQgLFMSEJ4pEikBIYlKGCYBkYCwIScBYZmSgPBMkUgJCElUwjAJiASEDTkJCMuUBIRnikRKQEiiEoZJQCQgbMhJQFimJCA8UyRSAkISlTBMAiIBYUNOAsIyJQHhmSKREhCSqIRhEhAJCBtyEhCWKQkIzxSJlICQRCUMO9oFZMaMGYaGWCEDB14xZcK3hR5OdSA0VYkCc+1nvFu3brXTTz89MbIqVKhgixYtcseLJSAxOxKi2rlBgwbBuaOK984773SvLxMBa9assZIlSwanhiK6QYMGJTZ9HFPStGnTxMZDFT1EJLtWunRpW7VqleumbNmy9tlnnwVxTzzxhHXt2jWIQXtrnEqQlDVq1MjefPPNpIYzFA3HKiTEHrRkyZLE5o49tkiRIsHxJCDk7ZCAkETlAEwCYiYB4QJPAsLxBJQEhOfKRUpAXIpyDCABkYCwwScBYZmSgPBMEUgJCEFSDkEkIBIQNvQkICxTEhCeKQIpASFIyiGIBEQCwoaeBIRlSgLCM0UgJSAESTkEkYBIQNjQk4CwTElAeKYIpASEICmHIBIQCQgbehIQlikJCM8UgZSAECTlEEQCIgFhQ08CwjIlAeGZIpASEIKkHIJIQCQgbOhJQFimMlRA6tevbxMmTAheRdu2bW3o0KFBTKYWEp599tm2fv364NxfeOEFu/fee4OYHTt22NKlS927zbSdRGvVU089Nehry5YtbmEYuuMxrYbRxvOCCy5w5+4BmGuDjyuuuMKOO+64oDuIzMaNG4OYxYsXG6q1PUOR5+9+97sgDNfvFWF546TzO9oDM+14PZ9sIeGCBQsM8RCyUqVKGQprQ8YWEr799tuGTpAhY+LltNNOs3Llynk0RPudaWl71lln2ZdffumOWbFiRUOMJmXbtm0z8BWye+65x+0eizbm48ePd6edaEfCTBWQWJXoLts5AICoFS5c2B0ZfbCrVKni4jINMH36dKtRo4Y7rT179ribmeskMiDpQsJY00esXH311a47xJ7X9951kgMAVaKbZWRLWwlI8qtBApLFuQQkXuxJQCyVpTE90XWUiZnVq1fPJk2aFIxApie6BCTeImY9SUAkIGyssDgJiATkSKzoEZZlBcOmTZuC6wdpbfv27dk1ljE4CYgEJHYwSkAkIBKQX6wqCYiZ3oHE3mZ9f3oH4nOUEwi9A9E7kFTcJf0Zb04EuzemMhBlIF6MpPu7MhBlIMpAlIH8j31DGUi622j28cpAss/hv8ODMhBlIMpADq8sZSDKQGJvsspAlIGklYGgqGTixInBOMzNX2GhKMj7JA/FRe3atYuyFvv27Ws//vhj0BdTYMVg9u/fb+gy5xmKw6666ioPlnG/o6Mf/pL3DAV0+fPn92CJ/o6OkuvWrcv2mIiDWMbEFMY6dOiQO2S3bt3cYlEUKHuFdijwbNy4sTteLABTSHjmmWe6xceYT9KFhExDKRR9v/jii0G68OWtVzwOB/oKKwe+woq54GMtmtwqILm5kDDWvUPFPqrRkzK0s501a1aU4Vq0aGGvvPJK0FfDhg1t7NixUcZjnOgRlh5hpeIkU1+iS0CYZcxhJCBmEhAuVliUBEQCIgFhV8thnDKQNAnLILgEJO7NkIBIQCQgaa4pCUiahGUQXAIS92ZIQCQgEpA015QEJE3CMgguAYl7MyQgEhAJSJprSgKSJmEZBJeAxL0ZEhAJiAQkzTUlAUmTsAyCS0Di3gwJiAREApLmmpKApElYBsElIHFvhgQksoAwhYRMR8KdO3dagwYN3LvNFDMxGHwbP3z4cHc8ppAwZkfCWIWEKBpauXKle33XXnuti3nuuecMXRCza/v27bP58+e7bmJ1JFy0aJF17tzZHW/y5MmWL1++IC7pjoTupM1Sp0SvXr06CMW6Gjx4sOuO6UjoOjGz8uXLU+Mxa/TJJ5803JuQJd3SlikkZDsStm7d2r1/DE8MBhy+9dZbbhMvppAwIzsSMsGZE5hYp/FiIdSpU8e9hAMHDljevHldnAcYOXKk3XXXXUEYOsLhOJOkbMWKFVT7UWyKaJ8aMgjDoEGDkpq6jRkzxpo2bZrYeMxAAwcOtC5dugSh4NETGTiAQDJ/cDDzShKTtIDEzECS5IkdC6I2YsSIIDwjOxKyF5g0TgISj3EJSDwu4UkCYiYBiRtTEpC4fEZrKKUMxEwCEjc4JSASkLgRZSYBicyoMpB4hEpA4nGpDCSLS2UgcWNKAhKXT2UgEfmUgEQkU4+wJCBxwynlTQISmVRlIPEIlYDE41IZiDKQuNGU5U0CEplVCUg8QiUg8biUgEhA4kaTBOTfwaceYUVkVQISkUw9wtIjrLjhpAzk38CnBCQiqZkqIOhIeMIJJwSvdPTo0dasWbOIbGTf1dH+FRa6MqKpVMhyc0Op7EdAfA8Z+Qgr/mVmlkempW3Mz3ixaFBVGjIsPBQThixmT3S0xu3evXtwvLJly6Y+5fUMxW9r164NwrB5durUKYiJ2VAK4vH6668HxwMGQhOyPXv22IknnuhRYJh7tWrVXA5iFRLi3nz22WfB8XCPu3btGsTE7IkeqyMhinO9kwZwUVijtWrVCl4fU4nu3txcDki8pW0u58udvgTEUr3VJSASEAmIu13keoAEJPItlIBIQBBSykDMJCCRN5cMdCcBiXxTJCASEAlI1qKSgETeXDLQnQQk8k2RgEhAJCASkMjbSsa6k4BEvjUSEAmIBEQCEnlbyVh3EpDIt0YCIgGRgEhAIm8rGetOAhL51khAJCASEAlI5G0lY91JQCLfGgmIBEQCIgGJvK1krLuoAoJObZ9//nliF8u2b4w1IWa8G264wS699NLgkFOmTLHatWu70zp06JCLeeONN9yCvAoVKlj9+vWDvr7//ntD21DPWrZsmarIDxn8dOvWLYhB17vly5d7w9m5557rdtEDl2h96xnDZ548eYzBeRi0c0WRZ8hQ9V6gQAFv2qlukmiN6pk3p1NOOcXuv/9+z02qU6RX5FmzZk276qqrXF/enOAAsXLccccFfYEDrxgW827cuHHQz8GDB61Pnz7uvLFGcY0hQ0vmd9991/XFAJi9hcEwYwHD+GIw5513HnUqwzGHmEhgZ/8bx8WsRM9EKpMuJGQ4QCU3Kro9wzEm6NceslhHmbAC4s0Zv6Ot79NPP81AXUyslrZVq1a1WbNmueMxgDvvvNNwnElSxghIUnM5GsaRgES8ixIQs5hHmTC3RgLCsJSFkYCYSUD4eGGQEhCGJRIjAZGAIFSUgZALxsyUgfBcZSJSAhLxrkhAJCASkPQWlAQkPb4yDS0BiXhHJCASEAlIegtKApIeX5mGloBEvCMSEAmIBCS9BSUBSY+vTENLQCLeEQmIBEQCkt6CkoCkx1emoSUgEe+IBEQCIgFJb0FJQNLjK9PQiQvIBx984HLAFLowGBRzXXLJJe548+bNs/379wdxZcqUsTPOOCOIiVlIiGK87du3u3P3AAxP8FGpUiU76aSTgu6YQkIUfS1btsybFlVIWLp0afv9738f9FWyZEm7/fbb3fFQw/Lf//3fQVzPnj2tevXqQcy2bdvcYrwffvjBHn/8cXdOS5cuNXSMDBm6EQ4YMCCIQbHoRx995I73wgsvuDG1bt06W79+fdAXWwcyZ84cAxchmzBhgi1evDiIYWOY2VvAZeXKlV2uPAA7JxQfe62UvbHw++7du+3jjz92ocy8GMypp55qF154oT9ekoWEW7dutdNPP92dVCwAKrUXLVrkukMF9qZNm4K4IUOGWPv27YOYmBlIo0aNbNy4ce7cYwGw2L0K5KQLCZNuactwiWLD5s2bB6HYMNDW1jPUsHibHlr6goeQrV69OiXInqEKHXU6IUM72/79+wcxVapUSfUE8axQoUK2a9euIAxV6F5PdG+cI79jY8w0W7JkiV100UXZntaCBQvssssuy7Yf1kHUo0zYQT2cBCSLIfRvzps3b5AuCYilNs4ke6J78YvfJSBmEhAmUrIwEhCeKxcpAZGAHAmSUqVK2dq1a4MxIwGxlIAqA3G3lhRAGQjHE4NSBmJmeoTFhEoWRo+wOK6UgSgD4SJFGUg6PFFYZSDKQJSB/LxU9A7EUifx6h2Iv33qHYiZSUAkIBIQCcgvt0sJiC8eQEhAJCA/RYpeopvpHYiZMhBlIJx8SEBSPCkDUQaiDEQZiDIQVjZ+xikDiSwgvXr1cjuQXXzxxW6REm7R0VwHgm51XrEaOMB3/fg8M2SqA9FnvIgPfcZrduaZZ9qGDRtcJUCRJPah7FpMARk+fLi1bt06OKW6devaxIkT3WlHq0R/8cUXrW3btsEBixYtalu2bHEnherNhQsXBnGoGmZaWLqDkQAUEaKSN2S1atUyFBNmkkE8Chcu7E6JERDXSWQAuvENGjQostd/7Q6tm5s2bZrYeMxAuH7wkJThtIGHHnooynD442Xnzp1RfMVyknRDKYgHThwIGfYx7Gchiy0grVq1ikKpBISkUQJCEhURJgGxlIBKQOIFlQTEDBmIBEQZCLWqlIFQNKVAykDMlIHw8cIglYEwLJmZHmGZ6REWGSwkTBmIMhAyVGiYMhBlIKlg0TsQbs0oA+F4UgaSxZMyED5eGKQyEIYlZSAplpSBkMFCwpSBKAMhQ4WGKQNRBqIMhF4ulvqEV19hcYTpHYgyEC5SeJQyEJIrvQNRBkKGCg1TBqIMhA4WEqgMRBmIMhBysQCmDIQnSxmIMhA+WjikMhCOJxsxYoRb3QhX1157reuxTZs2VqxYsSDu7LPPNvyLYSgewzErIVuzZo1t3LgxiMGjovLly7tTmjFjhouJBUBHOHSG82zu3Ll25ZVXerBov99222321VdfBf3Vrl3bLr/88iCGac8JBzfccIPt27cv6IsRkOnTp9tjjz0WZU558uSxgwcPBn1t3rzZvvjiiyCmePHi9uqrr7r35u677za0rA0ZOhvCX8gQ44MHD3bHQ1vUb7/91sV5gGuuucYeffTRIAw81qhRw3NlU6dOtT/+8Y9B3Pjx4+3ZZ58NYph7BweffPKJfffdd0FfiKcePXoEMTFb2r7zzjtuoTZOG+jbt6/LZ7RCQhSnYOOPYai6ZHqZxxgLPnAsgScOscaCn0OHDsV0F/SVqRlIrMMUWSLRZtYTEPT6aNasmSsyt956KztsIjj0jl+1apU71gUXXGArV650cR6A7YkeqxId3TnffPPN4LRwQGm+fPm8qadOisDHLiF7/vnnrUOHDq6vWABGQGKNBT84xgR/8Ics8aNMJCD8LZaAxDuNl2VdAmImATEJiASE3TJ4nDIQ7jBFnlEfqQzE54hFKAMxUwbCRosyEJ4pEikBkYAgVPQIi1sweoTF8cSi9AjLsj4N0zsQLmT0CEuPsLhI4VDKQJSBcJGShdI7kHTYIrDKQJSBKAMhFsphiDIQnisGqQxEGQgTJz9hlIEoA0krYBywMhBlIOnEkzKQdNgisMpAlIEoAyEWijIQnqQ0kEd9BrJs2TL75ptvgpSgOGXAgAFp0PavocOGDbMyZcoEfTEFZAUKFKDqSZo0aWLbtm3L9njMnDAI2vECG7ILL7zQUIiVXUNHOHyP79mQIUOsXLlyQRiEtmTJkp4r6vdYhYQokmRahp544om2Z8+e4NyYQkJgmDoQpmCWiRcUW3o1HmwGcuedd9r69euDHKDQ0MOwhYT9+/e377//Pjje559/bl9//XUQwxQS/vjjj3bddde5sYc9qnLlykEcU0h4/PHHu0WuGOTjjz82FAGGrGXLlob1ELKTTjrJKlWq5F4fCoLxRVrIBg4caJMmTQpibrrpJgMPnlGFhPXq1XMH9AbKid8rVKhgixYtyomhg2PmzZvX/vnPfwYxY8eOtYYNG2Z77qyAMAN169bN+vXrx0CjYDp16mTPPPNM0Fe1atUM1eGexaoDwZdazZs3Dw6HsTyx8uZ75Hcs9i5dugTh+CR69erVrMsgDvcYR7rHMMRewYIFg64gaqNGjYoxXKI+8MeUJ7SYEPagJUuWZHtul112mX300Ueun9NPP909VcN18v8r6LHnT5gwwYVKQFyK4gMkIBynEhAzCQgXK0mjJCBZjEtAko48M5OAcKRLQCQgXKQkj5KASECSj7rDI0pAOOolIBIQLlKSR0lAJCDJR50EJC3OJSASkLQCJkGwBEQCkmC4/c+hlIFw1EtAJCBcpCSPkoBIQJKPOmUgaXEuAZGApBUwCYIlIBKQBMNNGcivIVsCIgH5NXGTxP+RgORyAUExXp8+fYKxggKzxYsXJxFPaY2RiY+w5syZY+hCFrKuXbvaE088kda1ZgcsAclMAcFZWLNnz3ZvLZqZed0wM7EOBM2kUFgbshIlStiGDRtcDpg6EFSi9+zZM+jr0ksvtfnz57vjMXUgOPgWx5mELPGGUu6VmdmWLVvcVrXwA6JAWHYNBTy4gTEMXcratWsXw1U0HyNHjrS77ror6A8LGAs5N1rnzp1t0KBBiU09ZiV6YpM2M7YSPck5sWMlLSBTpkyxmjVrBqcH8bjvvvuiCAjDA/4Y9tokM36AQWvuIkWKBOEZeRYWc4ESEIYlHiMB4blikBIQhqW4GAlI1tFGEhAiriQgBElpQCQgaZBFQCUgBEmRIRIQCQgdUhIQmioKKAGhaKJBEhCaqmhACYgEhA4mCQhNFQWUgFA00SAJCE1VNKAERAJCB5MEhKaKAkpAKJpokASEpioaUAIiAaGDSQJCU0UBJSAUTTRIAkJTFQ0oAZGA0MEkAaGpooASEIomGiQBoamKBpSASEDoYJKA0FRRQAkIRRMNkoDQVEUDSkB+AwLSo0cPQ6VyyFC5iMKvkKHIBZWSnqGIEF3dQtaiRQtD8IWMLSR888033faxkydPdjuCoWtYrG5ujz76qH344YfB64Mgf/bZZ0FM4cKF3XbE3v34d/weq6Ut7nHHjh3dKaKA7He/+10Q97e//c2WLl0axKC1M1o8Z5LFLCRElTK6LoaMacWL/58nTx47ePBg0NcXX3xhmzdvDmKYlrbsnHBtXotgrOM6deoE54Q2tWj2FcOqV69uV199dRTOmVbKDOdop4222p5FayjVpk0bQy/zGALiTRq/o/imd+/eQSiOMalYsaLrDkcS4GiCkLVv395eeOGFIKZWrVoGoYlhaGf71ltvZdtVplaiow3r2rVrg9eHBYrjTEKGdrY1atRweUKLWe+PEvQ6RxaS2yymgMRsaRuLx0aNGhn+yIthWKNTp05117p3lAn2jLPOOivGlFJHMnlHmUQZ6N/gRAJiljrTRgLyb4iugEsJSDy+JSA8lxIQnisGKQGRgDBxEh0jAYlHqQSE51ICwnPFICUgEhAmTqJjJCDxKJWA8FxKQHiuGKQERALCxEl0jAQkHqUSEJ5LCQjPFYOUgEhAmDiJjpGAxKNUAsJzKQHhuWKQEhAJCBMn0TESkHiUSkB4LiUgPFcMUgIiAWHiJDpGAhKPUgkIz6UEhOeKQVICctNNN9nEiROD/pg6EHyLP2DAAHdeTFEQiouqVasW9MUWEnbp0sVOPPFEd16HDh0KYjBvxpjrgx9vPHYsBnf33Xe7nzKjmPT9998PujvttNOozo2DBw92OyXWrl3brrjiiuB4M2bMMBRiebZ3717Lnz9/EDZu3Dj79NNPPVfu7z/88IM9/vjjLg6FsF4twbx58wxFkCFDsajXQQ//H7VMKBALGe4v067WvTgze+qpp2zfvn1B6M0332wXXXRREHPBBRfYLbfc4g7p1YXBwWuvveYWEqKl7XPPPRccb+PGjYa+6J7dc889VrRo0SAMBZfeWmf3DAaHou9KlSp5U6d+pwSkXr16NmnSpKBDRkCoGUUEsQLCDMm0tMVCx6YXw7CZNWjQINuu0M4WG4xn2DS8nujoh969e/egq7Jly9qKFSu84aL9HrOQMNak8IcS8wcJ5u79EYSWvt4JD+y8V65caeeffz4LzzYORay7du0K+sFxPDhVIoaxf8B5YzECwhYSopj54osvDg4ZsyOhd234HacNtGrVioG6GAmIS1EWQAJiJgHhgkUCksWTBMRMAmJmykAkINgQJCASEI4BCcgRniQgEhBlIIdXgwSE2z6VgUhAJCC/WCvKQJSBKAPhxAMoCYgERAIiAfkfO4begegRFishEhAJiAREAiIB+V87ph5hcRIiAZGASEAkIBIQCQinGP8LJQGRgEhAfrEoHn74YZs7d25wMV1yySV2ww03BDHoCHfVVVe5i/KTTz6x7777Log7++yzDf9CxtaBYE5etzpcG64xZGvWrLFXX33VvT6m2AdNZrwuZUxHQmxmKBzyDIVTXgcyNFt68cUXg67OOecc+8tf/uINZwwHDAZfuXhNpzAZNPrKly9fcF7MeCgKQ61LyFC0WKBAAZcDFEF6HeSYOhAUSKKLnmejRo2iit88P//4xz9s0aJFHsxQgOyt4//8z/+0P/7xj0FfKE4tV66cO55XUwMHzD1mOhJu27bNmjRp4s7ppZdespIlSwZxH3zwgdt9lJk3e30PPvigu1e7F3YYQNWBMM6wsbRt2zYIxeLDpucZWtouXLgwCEMHL2yyIcvNHQk9jvA7NgSvrS/jRxieAXQtRDVzyGJmIOjKiJMSQoZjYVavXs1fRDaROJGgatWq2fTC//eYHQmZUfG+E8WESdljjz1maBueG00CkqFnYTHBJAFhWIqLkYCYSUDixpQExCz1aEMZSLye6EyISkAYluJiJCASkLgRZSYBkYCkYgonfeJZe1ImAUmK6Z/HkYBIQGJHnQREAiIBib2qMtSfBEQCEjs0JSASEAlI7FWVof4kIBKQ2KEpAZGASEBir6oM9ScBkYDEDk0JiAREAhJ7VWWoPwmIBCR2aEpAJCASkNirKkP9SUAkILFD86gXEBS54NvvkG3dutXQ8cwzr/IW/x8FgF4nM1R3ei0lTz/9dPfTYoz37LPPuuPFrERHC8uDBw8GqWIwFSpUSFX7hgxV0TfeeKN3W6L9nnQlOk4b6NixY7T5e46aN29OnTaA6mLP/vrXv9ratWuDsM2bN9sXX3wRxLCV6ExM4VP8pk2bBsdj60DefvttO+GEE4K+mAprthLd4xu/d+3a1ebPnx+EMpXo27dvp9rs4lQGrImQ4XevtfHnn39uaI/rGXOPE69EZ45z9y4sJ37HBsscuVCiRAnbtGlTcIpDhgxJ9ZQOWcyWtgxfqEJ/+eWXg9CdO3faKaecwriLgkH/6uXLl0fxxThhe6IzvhgMk4EwfoBBL3fMP5PsySeftIceeig4JbQ/9o7ZgQO0U0ZXwkwyfGo/derU4JSwzrHeQxazpS3Dz4IFC6jjahhfGdnSlpl40hgJiJkEJG7USUDMJCBmEpCsdUUdZaIMxFJ/kSgD8TdjZSA+R0cQykB4rmIhlYGYKQMho0kZiDIQMlRomDIQZSAIFmUgykB+2jSRIOCDAAAgAElEQVT0DoTeP12gMhCXop8AykB4rmIhlYEoA6FjSRmIMhA6WEigMhBlIMpAfl4segdiZspAyN2TgCkDIUg6DFEGwnMVC6kMRBkIHUvKQJSB0MFCApWBKANRBpJmBoJitYkTJ5JLLBnYNddc47YDRSEhU3yDtqFo0xkyFBKiU2LIkq4DqVixoltIuH//fnviiSei3BR0oatRo0bQF4q+vK/V4AAtdFEnEDKmyAz//9ChQ+71Mb4YTPny5a1hw4bueAwAXE6fPj0IvfLKK61mzZpBDD7VHjx4MDOki8FYTNtphvNu3brZcccdFxxzwoQJqcLhkCGrbdy4sTv33r17uxgmXhAHnqFVL7pFetauXTsrUqRItuMcBaVeO2lvLkd+x36OvSNk5513nltQiv+fax9h9erVy9iAYYnNLi5pAcnufNP9/9gQ+vXrl+5/+z/xpUuXNvSQz67hMdC0adOy6yZH/j96eHsV6+j37m1U4BF8JmX4Q2LWrFlRhmvRooW98sorQV8Q7LFjxwYxBw4ccHvewwH69eAxVsiSbmkbhcjITlC6AXH3TALiMZTG7xIQniwJiJkExEwCwq+ZJJESkCTZPjyWBIQnXQIiAUG0SED4NZMkUgKSJNsSkLTZloBIQCQgaS+bxP6DBCQxqn8eSBkIT7oERAIiAeHXS9JICUjSjJuZBIQnXQIiAZGA8OslaaQEJGnGJSBpMS4BkYBIQNJaMomCJSCJ0p01mDIQnnQJiAREAsKvl6SRUQWEKSQsXry4nXvuuVGukynowtcbaKgUw+bNm2couAtZmTJl7IwzzghikhaQYsWKGQp+QsZwif/PdIFEFXbr1q2D46EDnVdwCQe33XabffXVV9meOzpT3n777W4YMJ0wXSdmtm3bNluxYkUQ+h//8R9Uw6XOnTu7Dc9uueUWu/fee4PjocgMnRJj2Lp162z9+vVBVyimZAoXGc6xhkeNGhUcD0XDjz76aBCDDp9oDevZU089ZZdcckkQNn78+FSX0hjr6uOPP7bdu3cHfTHdVffs2WMLFy70Ls9Qo3Psscdme+5VqlSxvn37uuNFqwNp06aNDRs2zB0wEwFH81lYLN8IPK9tMeMr6bOwUMntVcdj3liAXntV5vpGjx7tbtYYB+PlRkOxKLoSxjBUyBcsWDDoihEQdi5MdTzrKxbu4osvtqVLlwbd9enTx3r27BnEoA3v5Zdf7k5ry5YtVrRoURcXCyABOcoPU2QDRQLCMSUB4XgCSgJiJgExM6YjoTKQ5N+BMD3R2eUuAeGYkoBwPElAsniSgEhAUoGQW1vasstdAsIxJQHheJKASEB+ihRlIBIQdtvQOxBLvWvROxA9wlIGcnjXkIBIQCQgWQwoA2EjQQIiAZGA/LRa9AiL2ziUgSgDORIpeomudyCpWFAGogyEkw8zCYgERALy82rRS3QJSI68RB83bpzb+Q7FlCNHjmT39iCOeYmOGgGvu2HZsmXdQrsoEz7sRHUgMdk0Y+pAECuzZ892B0bHyUKFCgVxTB1Io0aN3IZSefPmNTSVyjSTgJB3BO0W27ZtG0SjwAWFLjEMxTePPPJI0BVuntcuM8ZcjvhAt7M6deq4LhHoCPhMMlSezp07Nzilrl27ugLCXlOso0zY8WLhmJ7oe/futQIFCsQa0vUDLletWuXiGADucf/+/YNQxAojIMx4DAZ/TEFEkrIOHTqkWi7HsAoVKtiSJUtiuKJ8bN261W2hi9MkRowYEfRXt25dqo05VUjIzFwCktUuUwLCRIulWrDGaGnLjRYPJQExk4Dw8SQBIbmSgEhAyFBJwSQg6bAVxioDicclPCkDMVMGcrgKVI+wuMWlR1gcT8pAlIFwkZKFUgZCsqUMRBkIGSrKQNIhisAqAyFISgOiDEQZSCpc9BKdXzXKQDiulIEoA+EiRRlIOjyZMhBlIOkEjN6BpMOW3oHoKywuXvQVFseT6TNekigSpgyEI0oZiDIQLlKUgaTDkzIQUwaSTsAoA0mHLWUgykC4eMnIDKRHjx5utzpMfOXKle5VMm0u8+TJY2hRGTL4QavLkGFOQ4cOdefEAJg5YVNkWosyHKCF54cffhicGtOulpk3BkGxE84uChmqlPv168fQ5WLQ/nj16tVBHF5mNmzYMNscwAHDFYNZvny5WxWN2J05c6bLQSxA/vz57bLLLnPdoXXsmWeeGcR1797dLRZFJfqsWbPc8RgAuh+ifipk33zzjS1btoxx52IGDBhglStXDuKY9tzbt283tBv27JNPPrHvvvsuCGvZsmWqxXPImNjE/x84cKDbQhdHU1WsWDE43qmnnmoXXnihd3lGFRIyZ2G5I0UG9OrVy3r37h30ik0Rn9ElZbVr17b33nsvynD4iwsVuJlkMQWkVKlStnbt2uDlYTF06tQpkyiwMWPGGB5j5UbDH3jnn39+cOpJV6IzR5nE5HrKlClWs2bNbLvcuHGjK8bsIOjljj/SYxhO+9i2bVvQFd5Xoxo9hklAYrB42IcEhCdTAsJzFQspAcnqGioBkYCYMpBY2wrvRxmIKQOxuC/RlYGYKQPh96BoSAlINCppRxIQCQiCJeZZWBIQCQi9AcUESkBissn5koBIQCQgWWtF70CyeNA7EG7vpFB6B0LRlALpHQjPVSyk3oHoHQhiSS/RzfQOJNaukoYfZSDKQJSBKAP55ZahDCSNDdSDKgPxGPr5d2UgPFexkMpAlIHkSAby8MMPu93q0Gnws88+c2OdKaJjimaSLiRE0dumTZuC14diLhRGecZwELMOhBmP4RwFZDVq1AheHuMHDm6//XaXz0GDBlnHjh2D4+3atYvqOsnMC/3cixQpEhxv2rRp1rdv3ygcMHNiMPv377d58+Z5YWevvPKKlShRIogbPny4jR49OogpX768DR482B2PiTu0SMantSFjCwmZ8RB3JUuWDI7HFBKi1qJJkyYuBx9//LFb2BfzK6xixYq5XV//9Kc/2fXXXx+ce9RCQpelw8/VjuaWtqiKfv755xkqXMyhQ4dcTCwBOeWUU+zbb791x2MAEEc8xkrKGAGZMWOGVa9ePcqUUCTYtGnTKL6SdILOjjgFIdMMJxsULFgw29MaO3asNW7cOOiH7Yleq1Ytmzp1atBX+/btbciQIdmeNxzE6onOTub00083nMCRXUPx+IQJE1w31CMs14sEhKHoJ4wEhKNLAsLxJAExk4BkxYoEhFsziZ/GqwzEUo/nlIGQAZogTAIiATkSbhIQcuElfZy7BEQCQoZm4jAJiAREApLmspOAcITpHQjHE1B6B8JzxSD1DkTvQJg4SWGO9o6EykCUgdCLIWGgMhBlIMpA0lx0ykA4wpSBcDwpA+F5YpHKQJSBsLGiDIRmykxfYXFk6SssjidlIMpAlIFwa+UnVCZmIKhE97qr4QIOHDiQ+uwwZEwdCE4yHTlyZNBPoUKFbMeOHWmy+3/DY36FhU0P1eghYxpKsXUge/futRNOOCE4HgromjVrFoWrJJ0kLSAoKJ09e7Z7iYg7xF92TXUgPIPMV1goFvUaStWtW9cmTpzoDhytDsQdKQcAMTsSooiwXbt2OXAVyQyJI7rnzp0bHAzd6lA5HDIcl4GK7hjGZCDsOBCPffv2ZVtAIDJe22KMtWfPHndqKICEAGbXUES4atWq7LrJ1f8ff5Tly5fPvQb8gYdiwpBhreOdZyYZTrn46KOPMmlKqblIQMhbIgExk4BY6pgPCQi5aBKESUASJPsXQ0lASN4lIBIQhIoEhFwwCcMkIAkTfng4CQjJuwREAiIBIRdLDsAkIDlAuh5h8aRLQCQgEhB+vSSNlIAkzXjWeMpASN4lIBIQCQi5WHIAJgHJAdIlIDzpEhAJiASEXy9JIyUgSTOuDCQtxiUgEhAJSFpLJlGwBCRRun8aTI+wSN4lIBIQCQi5WHIAJgHJAdIz9REWCvZQkBayFi1aGCqxQ8YWEr755puGFo4hK1OmjJ1xxhlBzIIFC+yhhx5y72SePHns4MGDQRyDQeU7ajNChoI2VJV61rJlS/v9738fhJ155pluO1AU682fP98bzphWrX//+9/d4kaGJ0wGbZmPPfbY4LyYlrZoZbpixYqgnx9++MEef/xxl4NPP/00SrfI/PnzGwrNPGO4QldRryvjsmXL7L777vOGs0mTJlmBAgVcnAeYOXOmPfLII0EY4okpyqxYsaKdfPLJQV+bN2+2L774IohBxTdOb/asTZs2bpEn1t5tt90WdHXSSSdZpUqVvOGsYcOG7skTDz74oN1www2uLwaQkRnIpZdeagsXLgzOv2fPnqmmUiFbvHixIWA827Bhg9sr2vOB39HbGZt6UgYBffnll4PD4TiJwoULu1PC0RSoRs8k69y5s6EaPYbhKBNstEkYxoqxcSYx1/89Bo6r8f4IQqxcffXV7vRiHWUybtw4w9E+mWT4Y2r9+vXulJJuaVu0aFHDHzkhw8np3lEm7oUdBkhAzEwCYqmzjSQg7LIJ4yQgWfxIQJI/jVcCYmbKQLiNTBkIxxNQykA4rpSBcDwpA8niSRmIMpBUICgD4TYOBqUMRBnIkTjRIyxmxUTGKAPhCFUGwvGkDITnSRkIx5UyEGUgP0WK3oEoA+G2DQ6lDEQZiDIQbq38W1DKQDhalYFwPCkD4XlSBsJxpQxEGYgykF+sFb0D4TYOBqUMRBmIMpBfrJTXX3/dPv/88+DaqVy5st14443M+nIxaLn41VdfBXHXXHONVatWLYjZsmWLDR061B0PBVZen3Km8A0DeX6A6d27tzsnBsBkIDt37rRTTjnFddeqVSu3kBCtTGvUqBH09c033xiq9j1j+Jw6dapbSHjOOefYHXfc4Q1nse4xM28UEv7Xf/2XO6dYANxfprDvz3/+s1sjwGQgeOT7l7/8xZ0+w3n9+vUNL5pDhsLNN954wx2PATD3DwXB7777btAdm4GgDg31aCFDZ8o//OEPQUzx4sUNa9SzYsWKGfa9kN10001ufdx5553nFpRiDOorrHr16qWqSkOGisthw4Z515eRvyMYNm7cmO25oYjwvffec/0giGNYTAFh5tOtWzfr169fEBqzpS0zJyy+adOmuVAU9iEzOBqNbWlbtmxZ++yzz4IUoGWxd7oByyH6oe/atSsIHzlypOFUiUyyIUOGuIJcokSJVP2YZ8xXWJ4P/I7H+swJD0xPdGY87PkTJkxwoRIQM5OAuHGSAkhAOJ6SRklA4jIuATGTgKQRUxIQjiwJCMdT0igJSFzGJSASkLQiSgLC0SUB4XhKGiUBicu4BEQCklZESUA4uiQgHE9JoyQgcRmXgEhA0oooCQhHlwSE4ylplAQkLuMSEAlIWhElAeHokoBwPCWNkoDEZVwCIgFJK6IkIBxdEhCOp6RREpC4jEtAIgsIurnNnTs3eJfQ9Q4NgDz74IMPPIihKPHEE090cbEATZo0cQusmAIkLOTmzZu70+rbt6/9+OOPQRyKp7zGMEwdyO7du1Of5HmGYifvm/1bb73VbUTDFhLim3Z0L8yuIVYGDBjgukEHthjjuQMdBlx77bUudOnSpW73ONeJmbECUq5cObebYv/+/e1Pf/pTcNh//OMftmjRIndqKFj77rvvgrhXXnnFbr/99iBm+/bttnz58iAGRYteMR4cMJwzhYQFCxa0Bx54wOUAzZu+/vrrIO7LL780/AvZ5ZdfbvPmzXPHYzoSMnsZegNhn/KMqgPxnLC/o0ISlZKeYXNB4Uxus8mTJ1udOnXcaaN/c968eYM4BMJbb70VxKAAC4VYMQxV5nPmzMm2K7SF9RY7BsGmt2bNmmyPl4kOULQI4fYMRZBMG1bPDysgsQoJESeIlxg2atQo9ySBsWPHWuPGjYPDYT1hXXlWq1YtwwkHIWvfvr0hCwkZigjPOussb7hUFbpXaY/uqt5mzRYSuhOKDJCARCRUAmImAbFUO1sJCLewJCBmEhAuVlJntCgDsdRfSspAlIEoAzGTgEhASPkwCchhpiQgeoSFUJCASEAQB8pASAlRBpJFlAREAiIByVoLykAkIKR8KAM5QpQERAIiAZGAHNkPlIGQEqIMRBnIkVDRV1h6hKUMJGs1SEAkICkG9BWWvsJCHOgrLHJD0CMsCQgfKnqEpUdYP0eLMhBlIMpAfiMZSI8ePdwiM6YSfevWrYaOWZ6hEvSSSy7xYO7vKFRj2kCiivXgwYNBfx07djRU1oZsx44dqUpXz5gqZRROoYAqZPgkGq0nQ3bSSSdRncWuvvpqQ1/0kDGV6CeccAJVBHruuefa6tWrParc33NzJfqnn35q3377rXuNHoAtJLzwwgvdIs9SpUoZuu2FDEf/3HXXXd60DO1qUbUesliV6Ggl3adPH3dOy5YtM5yWELIOHTrYc8895/piTtVAASDWRMiYSnSs40qVKrlzYirRH3zwQcPJDDGMKiSM1dI26XcgS5YssQoVKsTgKdXnu127dlF8MU4aNWpk48aNY6BBDPplM5sUji7wjqtBq1O0PI1hsTIQtbTljzJhKtGZe4tY8f7YgJ+kW9rGahXNCgjDVdKYokWLukcg4XiV1q1bR5maBISkUQJiqV7ZEhAyYBKEsRmIBIS7KRIQjiegJCAkVxIQCQgZKonDJCBZlCsDMVMGYmaxDlPUIywzPcLK2lzwZdTevXsT39yTGFACIgE5EmcSEAlIKhb0DoTbevUORO9AjkSKMhBlIKlYUAYiAeHkI+tT2GnTprlwZSBmegfihkkKoHcgHE96B8LzpK+wTO9A0giXRKF6hKVHWHqE9YslpwxEGQi7AysD0SMsPcL6ebVk5DsQFNBNnDgxuKbbtGljw4YNC2JiFhLOnDmT6uaGAiPPmBaPKDb0fLEtbb354HemkBA1Ll5xI/tc+OWXX7b169cHp8b0RGdb2g4ePDhKO1dWQNAiec+ePQz1QUz58uWtQYMG2fYDB3/9619t7dq1QV9XXnml1axZM4jBhxL333+/Oyempe11111nqPMIGQoJ7777bne8woULu/cYXF500UVBX8z6RCEwU0iI9rklS5YMjnfZZZfZ9ddfH8SgVe+gQYNcDu65557Ul1EhQ0Hihx9+GMQUL16cKopGe2cvzlHXxxQluheXmz/jRbA88sgjwWtEK0m0lIxhaHP5wgsvBF2hXSbOw4phsVra7ty5M/UlVgxjBGTlypWproRJGSsgsd6BoBr/tddei3J51apVM6+auVOnTjZw4MAo4zHvQFDng3qfGIa4Q/xlkk2ZMsUVZGa+ammbxVKurQORgJgxPdElIFmBLgHhXqJLQBj5MJOASEC4SDmMUgZipgzETBkIv2yUgVjqCQiehITsqD/OPRPPwlIGogwEi1KPsPgNXY+wzPQIi48XBqlHWAxLZqYMRBkIQkUZCLlgLOsUBL0DUQZiykAkINg29AhLAsLLhwQEXOkRlpkERBlIat+QgEhAJCBZDOglul6ip7MW9AhLApKKFz3C4peNHmEpA0lFC1NI2LZtWxs6dGgwuvA8lCnCgh+v0x46maH4LWTofoh5ecYUKr333nupM7pCxhYSMh0JmcMU77zzTpeD3bt3pzJIz5Bq79q1KwhjOhLiLzN8XhzD0LUQBVQhQ0HU008/7Q7HFBKi0O60004L+kKh3cMPP+yO59V3wAFieN26dUFft9xyi917773ueAyAKSRE4VuTJk0Ydy6mf//+9v333wdxzNpDcSo6CXrGrCumkBAxh9gL2caNGw0FlZ699NJLbuHiyJEjbdSoUUFXqK1CSwnPGD6xt6KbaQxL9CV6jAmn4yPp49xRRFinTh13igcOHLC8efMGcbEKCd3JHAZUrVrVbVvM+oqFQ6UvWgnHMLQV3bdvX9DV6NGjrVmzZtkeDpXAECzPpk+fbigmTMqwCaHQMynDH4wFCxbM9nBo7YyTGUKG9YR15RmKfadOnRqE4YOZIUOGBDGsgHjzyYnfhw8fTlW1M3OTgDAsmVGHKUpASDJJmASEJIqESUDMJCBmEhBywSgDIYkyM2UgZspA+HhhkMpAGJaSx0hASM4lICRREpAUURIQPl4YpASEYSl5jASE5FwCQhIlAZGA8KFCIyUgNFWJAiUgJN0SEJIoCYgEhA8VGikBoalKFCgBIemWgJBESUAkIHyo0EgJCE1VokAJCEm3BIQkSgIiAeFDhUZKQGiqEgVKQEi6WQHBN90lSpQIesV34fg+PGT6jJe8MWa2Zs0aK1WqVPA/oJESGirFMNWBWKrRV4w6EHyxN3v2bPe27NixwwoVKuTiPIDqQDyGfv4dXV+9DogvvviitW7dmncaQEarA2Fmg8rwr7/+moFGwaC6umLFiq4vVE97AuI6MUt1I4xVSMiMx2BiNpRixsMmtXz5chcK8fDauTICMmPGjNSR7kerde7c2a20hxjjFISkDAIya9asKMPh1AJU5IcMRbUQkZChiDBfvnzunLBGUQuSXVMhYRaDEpDDB6NJQLK7pLL+vwQkDo9HvEhAzCQgcWMqIx9hMZeoDCSLJeYoE4ZPBqMMhGEpczESEAlI7OiUgJCM6hGWpRr64FTUpEwZSFymJSASkLgRlaFHmTAXqQxEGciRONE7EGbFmElAJCBcpPAoZSAkV8pAlIGQoZKxMAmIBCR2cEpASEYlIBIQMlQyFiYBkYDEDk4JCMmoBEQCQoZKxsIkIBKQ2MEpASEZlYBIQMhQyViYBEQCEjs4ExeQ+vXr24QJE4LXgbapXtXw3r17bcCAAS4fefLksYMHDwZxKEBCS9eQsZXoVapUcTsEojMeWvuGbMqUKVa7dm33+g4dOuRiHn30Ufvwww+DOIzVtWvXIAZtamNUA2MQpqUtKr4vvfRS9/rQMnT16tVBXJkyZeyMM84IYkqWLGloU+oZ0+qTwaBwsU+fPt5w0X4/66yz7Jxzzgn6279/v82bN88dEwV7Xr3TiBEj7LXXXgv6QpfBChUquONNmjTJChQoEMTdddddhpauIStSpEiqvihkxx57LNVqGEf2r1q1KuiLiQNw8MADD7gcMAC0s/U4YPwAM378eDv55JOD8HfeeccWLlwYxGBP7Nu3rztstELCNm3a2LBhw4IDosweX2LFsF69elnv3r2DrlgBYeaDfsTt2rULQmNWosdqaYvjJAoXLsxcoouBWD3xxBMujgGgchoV1Nk1VKFPmzYtu27o/z9mzJiUkOZGwzEm559/fnDq3bp1syeffDLK5TFnYeGPQK8fODsZ5g8z/NGFP/Sya+iHvn79+uy6Sf3/nj17Ups1M9iWLVvco0xwjAn+UAhZ3bp1beLEie6QEhCXoiyABMRS2Y4ERAJCLplUDZLXE10CIgFJxZMykLhnYSkD4bYpZSAcT0ApA7HUI2ZlIMpATI+wzPAeyHt2qkdY/AbLIPUIi2EpC6MMhONKj7CUgaQiRe9AuAUDlN6B8FzFQioDUQaCWNI7EDNlIKYMBItBj7B4eZGASEAkIIfXix5hSUAkILx46B1IFld6B6IMJBUIEhAJiAREAvJLBvQZr1lGfsaLAjrvm+C2bdva0KFDgxGNl2oNGjRwo54p5GEKCVFn0KpVqyjjxSwkRN0CiiVDxhQS4hPIl19+2eU81nHuqBHo169fcLx9+/bZ/PnzXc5R/Ldp0yYX5wEqV65MFadee+21nivqd9w7r8CKiV8MxuC++uort/Atf/78dtlll7nz79Chg1sThCplFNuFLGYhIT4L976K+uabb2zZsmXu9aHI0zN8is7Ep+cHBZ5ffvmlB0sV7O3ZsyeIw4cwXi3MSSedZJUqVXLHe/DBBw3FvCFDp08UeYYMez6KEj1LtA7Em0xu/52tRI91nZkoIHjO7lUNx7r+dPzgFARstLnNsNi7dOkSnDaOxveq+uEgZk/0WC1tmfsxbtw4a9SoEQNNDMMWEqJiHwXN2TX8gfDRRx+5blCojYLt7BpOFvFOH8EYEpDsMv2L/y8Byao1kIDECyoJiJkExFIZpgQk3rrKSE8SEAlI7MCUgEhAEFMSkNgrKwP9SUAkILHDUgIiAZGAxF5VGepPAiIBiR2aEhAJiAQk9qrKUH8SEAlI7NCUgEhAJCCxV1WG+pOASEBih6YERAIiAYm9qjLUnwREAhI7NCUgEhAJSOxVlaH+YgoIPl3Eke4hY07jRfEmU0g4Z84cQxeykDH9QJL+jBdnYU2fPt2NCBRzeQVWrpMcACQtIGgm5XW5RJzMnj07MTaS/owXBZdDhgwJXh86O27YsMHlgKkDeeyxx1JNpUKGLp9MASRTB4JiURyoGDI1lHJv7c8ABINXFY2Aat++fdBrTAFhps8UEjJ+WAyqhrt37x6Ely1b1lasWMG6DOLQIvmZZ54JYqpVq0YJCFqropgwu4ZuhF7LV4zjtXJl58H0RGd9ZWIhYcyGUiwPuRHHfsbLXJtO4yXPwmLIBEYCwjElAcnqCy8BqWqxKtElINzak4CYpUrsk+yJzt0aCQjLkwREAoJYqVpVAsKumVg4CYgEJFYs/eRHj7DM9AiLDys9wuK5yjSkBEQCEj0mJSASkHSCSgKSDluZhZWASECiR6QERAKSTlBJQNJhK7OwEhAJSPSIlIBIQNIJKglIOmxlFlYCIgGJHpESEAlIOkElAUmHrczCSkAkINEjUgIiAUknqCQg6bCVWdhcLSBoJ4m2kiE744wzrEyZMi7rH3zwgYthWn2effbZhn8xbN68ebZ///6gK1wbrjFkMQsJUZ2KzyVDhk+izz///BgUUD5QpYy2tiErV64c1X70tttuM7RrDdm6dets/fr1QUzhwoWtfPny7vyZuHOdmFmxYsXsvPPOC0J/97vfuQWXcMDEOZoITZ48OTge4wcOmJa2I0aMcOtc2Ja2aNt88ODB4Nxvvvlmu+iii4KYmTNn2iOPPMLcHhczYMAAQxvk7BrLeZDFOpMAAA8vSURBVJs2bdyWxC1btjSsh5CxLW1xesWOHTuCvr744gvbvHlzEBO1pW12yf6t/P+YAoLjG5j+8UlyG7MOpHTp0oae9UejoQp99+7dUS5t0KBBhmr0GIZjZrw/OPAHAv5QSMrQC/yOO+4IDhfzKBOs0Zo1ayZ1eXbxxRfb0qVLg+P16dPHPcqEnXDRokVt27ZtLPxf4qIeZZLt2fxGHEhAzNijTCQg3KKQgMQ9TFECwsWdBITjKSpKAiIBQUApA+GXlTIQM2UgfLwc1UgJiAREApLeEpeASEDSi5ijGC0BkYBIQNJb4BIQCUh6EXMUoyUgEhAJSHoLXAIiAUkvYo5itAREAiIBSW+BS0AkIOlFzFGMloBIQCQg6S1wCchvQEBef/11+/zzz4ORwRTWMBgMwuBiYdjxrr/+ekNbyZCtXr3aXn31VXcFMXNHEdahQ4eCvtAuEwU/Mezll1+mWnR6czrttNPczo2Y7+DBg92Cp7///e82d+7cGJdnDz/8sB177LHZ9oWiWtQlhCw3f4X1/vvvR2tX+9RTT9m+ffuCXDECgg6Xb7zxRtAPChZRfOsZ8xnvggUL7N133w26Ovnkk61jx47ecFaxYkVbvHhxEFejRg27+uqrg5jixYtbq1at3PFQKIn2zdk1FMs2a9bMdXPMIW9HMLN69erZpEmTXGdHM+D555+3du3aJXaJqCh96623guMxPdHZCaPPtbdZMz3R2fEYHAroUAcRw9BmNn/+/Nl2NXr0aGvevHnQD3qvx1jEGITpic5eFDZi1OkkZYUKFbJdu3YFhxs5cqQhjrNrBw4csHz58rluUNVfq1atIA7tq++7774gJmZPdHfSZhbzKBNmPBYjASGZkoCYSUDMJCDkgjEzCYgZnhIsWbKEJ+1fICUg2aYwZx1IQCQgiEAJCL8OJSASkFS06BGWmQREAiIB4cUDSAmIBEQCcnjNSEAkIBIQCcgRBvQOJIsJvQMh14QERAIiASEXy2GYMhBlIMpAlIH8tGvoJbregaQjIRIQCYgERAIiAfnFrqmX6LyESEAkIL8JAdm4caPhmWbI8G14+/bt+dWTTaTqQCzVSMmrA6levbpNnz7dZRt1GajPyK5JQHgGJSCcgKAAsmfPnkFiUcQ8f/58nvyEkNHegaB147BhwxKadtxhIB6bNm3KKAFp1KiRW/EclwXfG7rV9evXLwhEsRra2nqGqv1SpUoFYZ06dbJnnnkmiKlWrRolIBAPryoa4sBU33rXFvP3mA2lmHmhG+FDDz0UhM6ZM8dtt8yMxWKwFt58880gPGYhITsvBpd0R0K0ud66dSsztSAGX95OmDDB9SMBMUtlHxIQN1ZS/dAlID5PMRESEDMJCB9REhCeq2hICQhHpQSE4ykmSgIiAUknniQg6bAVCSsB4YiUgHA8xURJQCQg6cSTBCQdtiJhJSAckRIQjqeYKAmIBCSdeJKApMNWJKwEhCNSAsLxFBMlAZGApBNPEpB02IqElYBwREpAOJ5ioiQgEpB04kkCkg5bkbASEI5ICQjHU0yUBEQCkk48SUDSYSsSVgLCESkB4XiKiZKASEDSiaeMFJD69eu7RSVt27a1oUOHBq91586d1qBBA5cPtHNFi8qQMZjSpUvb8OHD3fHOPvtsW79+fRD3wgsv2L333hvEoBWmV4QFB8zcmzRpYueff35wPLTnfOKJJ9zriwU466yz7Jxzzgm6K1KkiMsTHKCy/9tvvw36WrdunXtf0A4UbVg9mzVrlv34449B2AUXXGCYf8hQ9e61Tj3++OPdlqjefI/8jvokFF2GbPPmzW6XRPz/V155xT1xAcWd3qkMbCHh22+/7Vb/M+2d0SaZKU6FL8/QYhbtaEPGzIlZwxjjk08+se+++y44HsM5OkliD/IMXUVRVBky/FEyceLEIAatssePH+8NF+80XqYSHRWSUMikDN3AFi1a5A4XKwPBhl67dm13PAaAvtue2KKf9J133sm4SwyDTXj58uXueBD3NWvWuDgPgKNMpk2b5sGi/Z70USbMxCEw5557rguN1dJ29uzZbg9vTGbHjh2pniBJGSMgSc0l9jgxOxK2bt3aRowYEZxi3bp1XZGBg0Qr0SUgfFhJQDiuJCCWylAkIGYSEG7NSEA4nlL9iJWBkGRFgikDsdRjGxzemJRJQLKYloBwEScB4XiSgJA8xYRJQCQgR+JJj7DirSw9wjJLnRKpdyBcUOkRFseTHmHpEdaRSFEGwq0ZZSAcT8pASJ5iwpSBKANRBhJzRWX5UgaiDCStqFIGwtGlDEQZiDIQbq0cQSkDIfnSS3SSqIgwZSDKQJSBRFxQh13l6gwERSVe4UlurgNBgdyGDRuCd/3555+3du3aBTFsHUivXr3cL0ZQqHTo0KHgeEuWLLG//e1v8aP1X3isWrWqoXAvZCj6Ylr/Dh48OFUnEDKmoAuFjS1atIjCwVtvvWWffvpp0NeyZcts7Nix7niPPvqoi8G8UcQasnnz5hniyjMvVvD/O3ToYKeeemrQFWpqUOfhGTMeTi447rjjgq7Q9W7x4sXZjgM4YOaEOp5Vq1YFx8NmXadOnSAGxYFeu2U4QPGxV5z64Ycf2gcffBAcr3jx4obMwbMHH3zQLd6cNGmSffzxx0FX5513HtWdU3UgETsSTp482Q083DVUiubNmzd4A3NrS1svwDP591tvvdXGjBmT2BRnzJhh1157bXC8gQMHWpcuXYIYVDJ71ersRXXt2tX69+8fhFepUoUSGWZMFMKiIDaGMQJSq1Ytmzp1anA4/AGEkxJChj848YenZxBHtLUNGfqh9+3b13NF/b5lyxYrWrQohY0BkoBIQOg4Ys7Cop1lIFACYiYBsVQGLQHhFqgERALCRYoZ1ROddpaBQAmIBARhKQHhF6cERAJCR4syEJoqCqhHWJY6y02PsPQIy3LzS/RYhynqHQi1b2YsSBmIMhBlIOktT2UgykDoiFEGQlNFAZWBKANBoOglupkyEDNTBkLtmxkLUgaiDEQZSHrLUxmIMhA6YpSB0FRRQGUgykB+ExkIU0jIdCTM1MMUmUJCpiMhW0iIYi0UCoYMhWgoMIphXq0BxsD36rt27QoOxwjIvn37bP78+e60r7jiCrfIzHWSBoDpSMgUEjLFjeimOXPmTHd2zzzzjFsjgKJFFLGGDEVmr776qjseCuTy58/v3uMnn3wyiClfvryhENQzJu7QUdMrlGQ4R12VV9+B+aLhmzfezTffbPfff3/w8rZv32633HKLR4G99NJLVrJkySAORYTeWt+9e7db/IdBUFhcsGDB4HgoEixWrJg7dwagDCRiBsIKCHNjYmFOOeUUt3UsxkJxGNphhgw1Al4LXXS9Y9qPovANBXBJGXp0QNxChirlZs2aZXtKe/futQIFCmTbT2wHK1eudNsk448ET0DYeaGFtbeZsb5i4RgBiTUW6wctknv06BGEo102/gCIYWjz3apVqxiu1JEQLMb6CksCYiYBMZOAZO1NEhBuj5aA6CV6KlIkIBIQxIEERALCSUcWSgIiAZGAHF4xykAkIEc2T2UgnIxIQCQgEhAJyE+7hTIQZSCcdCgD+YknVaLrERaCQRmIMhBlIOnIhx5hpdiSgEhAJCBZG4cyEGUg6UiIHmFJQPQIS4+w9Ajrf+2aegfCyYgEJAcEBF39+vTpE7xDaOTidTuDg9z6GS9OMh05cmSQg0KFCrmd/+BAdSBmubUOpHTp0lRDKTxeLFu2bDBemDoQdKZkuhai4yTiL5Ms6ToQdA31GkphH8N5WCFj60BQrO01lHrxxRep7obMfUu0kJCZUE5gYgkIO3dUzf7zn/8MwlGB3LBhQ9blv8RhERcuXNj1gw0BInK0Wm4tJOzcubM9/fTTwduCosxzzz3XvXWMgCTdUMqdtFmqhXDjxo2DUKwpdPqMYWgmdd999wVdYc/w2mDDQYUKFQwikkmWawsJM4nEX85FAmKpvyglIJlXiS4BkYDE3jclIJEZlYBIQBBSmfgISwIiAYm83ZkEJDKjEhAJiAQka1HpEZal+qHrERa3yeodSMSX6BzlZnoHwjIVD6d3IFk1Ot5LdAmIBCSdVScBkYCk4kXvQPQISxlI1tapDISXEAmIBEQCcni96B2IHmFJQHjxAFICIgGRgEhAfto19AhLGUg6EiIBkYBIQCQgEpBf7Jp6hMVLCCUgTEvbSy65xG688cbgyExrylRadMwxdujQoWz7YvxgELQW9dq5oq1ou3bteGYDSBxd8OOPPwZ9NWnSxH3hiQKl8ePHB/3s37/f7SIIBy1btkxV5IcMFcg1atQIYr755hu3BWtO3GO0CPZszJgx1rRp0yBs2bJlNm7cOM+VG78sB1deeaXVqlUrOB6KRZkWs2ij7K0rtFtG+9+QoQX0XXfd5XLArL/69eu7ldrgu1GjRu543rW5Dg4D0JL53Xffdfcfxt+wYcPs66+/DkKrVatmf/jDHxh3LobhvF69elapUiXXFwOgBAQDTpo0ifF31GJiCkgskkaNGmU4ziQpY3qio23qBRdckNSUoo7DCAjekzRv3jw4Lr742rNnT9S5xXCG+4L7k0mGGL7jjjuCU0q6Ep3hZ+PGjXbmmWcyUBfDnIXlOskhgASEJF4CYiYByfpSSwJCLhoCJgHhjnMnqMwRiASEpF0CIgFBqEhAyAVDwiQgEhAyVHI3TAIiAZGAxF/DEhAJSPyoykCPEhAJiAQk/sKUgEhA4kdVBnqUgEhAJCDxF6YERAISP6oy0KMERAIiAYm/MCUgEpD4UZWBHiUgEhAJSPyFKQH5DQjIww8/bHPnzg1GD1PAwmAwCIOLhWHH69ixo6GgMpNsypQpbpEgwxN7TbfeeqvbCnP9+vVUbQozr1gY9h6jrWj16tWDdKDQrm/fvkHM8ccf7xaisZzHxKFmCPcnZElz3r17d6tZs2ZwTjNnzrRHHnkkiMEJ11OnTo1JV9DXtm3bDMW+njF83n333Xb77bd7rjLyd+oz3oycuSYlBsSAGBADOcqABCRH6dfgYkAMiIHcy4AEJPfeO81cDIgBMZCjDEhAcpR+DS4GxIAYyL0MSEBy773TzMWAGBADOcqABCRH6dfgYkAMiIHcy4AEJPfeO81cDIgBMZCjDEhAcpR+DS4GxIAYyL0MSEBy773TzMWAGBADOcrA/wP9kUhphv6cg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108" y="5108026"/>
            <a:ext cx="1392621" cy="13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1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1A6488-12E6-4563-A3C7-6B3EE772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53685"/>
            <a:ext cx="9720072" cy="1499616"/>
          </a:xfrm>
        </p:spPr>
        <p:txBody>
          <a:bodyPr/>
          <a:lstStyle/>
          <a:p>
            <a:r>
              <a:rPr lang="zh-TW" altLang="zh-TW" b="1" dirty="0"/>
              <a:t>重要事項宣導</a:t>
            </a:r>
            <a:r>
              <a:rPr lang="en-US" altLang="zh-TW" b="1" dirty="0"/>
              <a:t>-2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D18BE8-8BE7-4EFC-B1D6-3B6294ABA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61127"/>
            <a:ext cx="10271945" cy="4023360"/>
          </a:xfrm>
        </p:spPr>
        <p:txBody>
          <a:bodyPr>
            <a:normAutofit fontScale="85000" lnSpcReduction="20000"/>
          </a:bodyPr>
          <a:lstStyle/>
          <a:p>
            <a:pPr marL="898525" indent="-898525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zh-TW" sz="2800" dirty="0"/>
              <a:t>（四）除了半年全時實習之外，培育條件都須於畢業前完成，亦即須在畢業當學年就完成（例如</a:t>
            </a:r>
            <a:r>
              <a:rPr lang="en-US" altLang="zh-TW" sz="2800" dirty="0"/>
              <a:t>114</a:t>
            </a:r>
            <a:r>
              <a:rPr lang="zh-TW" altLang="zh-TW" sz="2800" dirty="0"/>
              <a:t>年</a:t>
            </a:r>
            <a:r>
              <a:rPr lang="en-US" altLang="zh-TW" sz="2800" dirty="0"/>
              <a:t>6</a:t>
            </a:r>
            <a:r>
              <a:rPr lang="zh-TW" altLang="zh-TW" sz="2800" dirty="0"/>
              <a:t>月畢業或</a:t>
            </a:r>
            <a:r>
              <a:rPr lang="en-US" altLang="zh-TW" sz="2800" dirty="0"/>
              <a:t>113</a:t>
            </a:r>
            <a:r>
              <a:rPr lang="zh-TW" altLang="zh-TW" sz="2800" dirty="0"/>
              <a:t>年</a:t>
            </a:r>
            <a:r>
              <a:rPr lang="en-US" altLang="zh-TW" sz="2800" dirty="0"/>
              <a:t>12</a:t>
            </a:r>
            <a:r>
              <a:rPr lang="zh-TW" altLang="zh-TW" sz="2800" dirty="0"/>
              <a:t>月畢業都屬於</a:t>
            </a:r>
            <a:r>
              <a:rPr lang="en-US" altLang="zh-TW" sz="2800" dirty="0"/>
              <a:t>113</a:t>
            </a:r>
            <a:r>
              <a:rPr lang="zh-TW" altLang="zh-TW" sz="2800" dirty="0"/>
              <a:t>學年度畢業），在校期間務必做好學習及修課計畫。</a:t>
            </a:r>
          </a:p>
          <a:p>
            <a:pPr marL="268288" indent="-265113">
              <a:lnSpc>
                <a:spcPct val="160000"/>
              </a:lnSpc>
              <a:spcAft>
                <a:spcPts val="1200"/>
              </a:spcAft>
              <a:buNone/>
            </a:pPr>
            <a:r>
              <a:rPr lang="en-US" altLang="zh-TW" sz="2800" dirty="0"/>
              <a:t>1.</a:t>
            </a:r>
            <a:r>
              <a:rPr lang="zh-TW" altLang="zh-TW" sz="2800" dirty="0"/>
              <a:t>務必於畢業前完成縣市政府指定培育條件</a:t>
            </a:r>
            <a:r>
              <a:rPr lang="en-US" altLang="zh-TW" sz="2800" dirty="0"/>
              <a:t>(</a:t>
            </a:r>
            <a:r>
              <a:rPr lang="zh-TW" altLang="zh-TW" sz="2800" dirty="0"/>
              <a:t>例如加註專長</a:t>
            </a:r>
            <a:r>
              <a:rPr lang="en-US" altLang="zh-TW" sz="2800" dirty="0"/>
              <a:t>)</a:t>
            </a:r>
            <a:r>
              <a:rPr lang="zh-TW" altLang="zh-TW" sz="2800" dirty="0"/>
              <a:t>及師資職前教育課程，並於分發學年度前取得教師證</a:t>
            </a:r>
            <a:r>
              <a:rPr lang="en-US" altLang="zh-TW" sz="2800" dirty="0"/>
              <a:t>(</a:t>
            </a:r>
            <a:r>
              <a:rPr lang="zh-TW" altLang="zh-TW" sz="2800" dirty="0"/>
              <a:t>通過教檢及完成半年全時實習</a:t>
            </a:r>
            <a:r>
              <a:rPr lang="en-US" altLang="zh-TW" sz="2800" dirty="0"/>
              <a:t>)</a:t>
            </a:r>
            <a:r>
              <a:rPr lang="zh-TW" altLang="zh-TW" sz="2800" dirty="0"/>
              <a:t>，請公費生務必規劃好個人修課期程，包含教師資格考試時間、半年全時實習及英檢取得時間，都須一併規劃。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649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重要事項宣導</a:t>
            </a:r>
            <a:r>
              <a:rPr lang="en-US" altLang="zh-TW" b="1" dirty="0"/>
              <a:t>-3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indent="-268288">
              <a:lnSpc>
                <a:spcPct val="150000"/>
              </a:lnSpc>
              <a:buNone/>
            </a:pPr>
            <a:r>
              <a:rPr lang="en-US" altLang="zh-TW" dirty="0"/>
              <a:t>2.</a:t>
            </a:r>
            <a:r>
              <a:rPr lang="zh-TW" altLang="zh-TW" dirty="0"/>
              <a:t>加註專長課程請依師培中心公告版本修習，其餘縣市要求專長課程可與系上討論規劃，另輔系課程可參考本校各學年度入學適用之課程表手冊。</a:t>
            </a:r>
          </a:p>
          <a:p>
            <a:pPr marL="268288" indent="-268288">
              <a:lnSpc>
                <a:spcPct val="150000"/>
              </a:lnSpc>
              <a:buNone/>
            </a:pPr>
            <a:r>
              <a:rPr lang="en-US" altLang="zh-TW" dirty="0"/>
              <a:t>3.</a:t>
            </a:r>
            <a:r>
              <a:rPr lang="zh-TW" altLang="zh-TW" dirty="0"/>
              <a:t>畢業前須達成英檢規定門檻</a:t>
            </a:r>
            <a:r>
              <a:rPr lang="en-US" altLang="zh-TW" dirty="0"/>
              <a:t>B1</a:t>
            </a:r>
            <a:r>
              <a:rPr lang="zh-TW" altLang="zh-TW" dirty="0"/>
              <a:t>級或</a:t>
            </a:r>
            <a:r>
              <a:rPr lang="en-US" altLang="zh-TW" dirty="0"/>
              <a:t>B2</a:t>
            </a:r>
            <a:r>
              <a:rPr lang="zh-TW" altLang="zh-TW" dirty="0"/>
              <a:t>級以上</a:t>
            </a:r>
            <a:r>
              <a:rPr lang="en-US" altLang="zh-TW" dirty="0"/>
              <a:t>(</a:t>
            </a:r>
            <a:r>
              <a:rPr lang="zh-TW" altLang="zh-TW" dirty="0"/>
              <a:t>依據各系公費生甄選簡章及行政契約之規定辦理</a:t>
            </a:r>
            <a:r>
              <a:rPr lang="en-US" altLang="zh-TW" dirty="0"/>
              <a:t>)</a:t>
            </a:r>
            <a:r>
              <a:rPr lang="zh-TW" altLang="zh-TW" dirty="0"/>
              <a:t>，加註英語專長及雙語教學次專長則須取得</a:t>
            </a:r>
            <a:r>
              <a:rPr lang="en-US" altLang="zh-TW" dirty="0"/>
              <a:t>B2</a:t>
            </a:r>
            <a:r>
              <a:rPr lang="zh-TW" altLang="zh-TW" dirty="0"/>
              <a:t>級以上</a:t>
            </a:r>
            <a:r>
              <a:rPr lang="en-US" altLang="zh-TW" dirty="0"/>
              <a:t>(</a:t>
            </a:r>
            <a:r>
              <a:rPr lang="zh-TW" altLang="zh-TW" dirty="0"/>
              <a:t>聽說讀寫</a:t>
            </a:r>
            <a:r>
              <a:rPr lang="en-US" altLang="zh-TW" dirty="0"/>
              <a:t>4</a:t>
            </a:r>
            <a:r>
              <a:rPr lang="zh-TW" altLang="zh-TW" dirty="0"/>
              <a:t>項成績皆須具備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</a:p>
          <a:p>
            <a:pPr marL="268288" indent="-268288">
              <a:lnSpc>
                <a:spcPct val="150000"/>
              </a:lnSpc>
              <a:buNone/>
            </a:pPr>
            <a:r>
              <a:rPr lang="en-US" altLang="zh-TW" dirty="0"/>
              <a:t>4.</a:t>
            </a:r>
            <a:r>
              <a:rPr lang="zh-TW" altLang="zh-TW" dirty="0"/>
              <a:t>務必於畢業前完成縣市政府指定之學科知能評量通過標準，由於學科知能評量為定期舉行，無法隨時應考，因此需提前準備、及早規劃。</a:t>
            </a:r>
          </a:p>
        </p:txBody>
      </p:sp>
    </p:spTree>
    <p:extLst>
      <p:ext uri="{BB962C8B-B14F-4D97-AF65-F5344CB8AC3E}">
        <p14:creationId xmlns:p14="http://schemas.microsoft.com/office/powerpoint/2010/main" val="221383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重要事項宣導</a:t>
            </a:r>
            <a:r>
              <a:rPr lang="en-US" altLang="zh-TW" b="1" dirty="0"/>
              <a:t>-4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zh-TW" sz="2400" dirty="0"/>
              <a:t>二、建立與分發學校間的良好關係</a:t>
            </a:r>
          </a:p>
          <a:p>
            <a:pPr marL="803275" indent="-803275">
              <a:lnSpc>
                <a:spcPct val="150000"/>
              </a:lnSpc>
              <a:buNone/>
            </a:pPr>
            <a:r>
              <a:rPr lang="zh-TW" altLang="zh-TW" sz="2400" dirty="0"/>
              <a:t>（一）盡早瞭解未來分發學校，縮短新手適應期。建議同學可以前往未來即將要分發的學校進行服務，例如支援該學校假日活動、輔導學童課業，抑或支援學校運動會等大型活動，及早培養自己與未來分發學校的良好關係。</a:t>
            </a:r>
            <a:endParaRPr lang="en-US" altLang="zh-TW" sz="2400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2400" dirty="0"/>
              <a:t>（二）未來教師資格檢定考試通過後，也建議以分發學校作為大五實習學校。</a:t>
            </a:r>
          </a:p>
        </p:txBody>
      </p:sp>
    </p:spTree>
    <p:extLst>
      <p:ext uri="{BB962C8B-B14F-4D97-AF65-F5344CB8AC3E}">
        <p14:creationId xmlns:p14="http://schemas.microsoft.com/office/powerpoint/2010/main" val="108468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重要事項宣導</a:t>
            </a:r>
            <a:r>
              <a:rPr lang="en-US" altLang="zh-TW" b="1" dirty="0"/>
              <a:t>-5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2400" dirty="0"/>
              <a:t>三、選課相關事項</a:t>
            </a:r>
          </a:p>
          <a:p>
            <a:pPr marL="898525" indent="-898525">
              <a:lnSpc>
                <a:spcPct val="150000"/>
              </a:lnSpc>
              <a:buNone/>
            </a:pPr>
            <a:r>
              <a:rPr lang="zh-TW" altLang="zh-TW" sz="2400" dirty="0"/>
              <a:t>（一）選課系統已設定好公費生優先選課。系上專業課程及師培課程，請自行上網選課</a:t>
            </a:r>
            <a:r>
              <a:rPr lang="en-US" altLang="zh-TW" sz="2400" dirty="0"/>
              <a:t>(</a:t>
            </a:r>
            <a:r>
              <a:rPr lang="zh-TW" altLang="zh-TW" sz="2400" dirty="0"/>
              <a:t>第一階段即可自行上網</a:t>
            </a:r>
            <a:r>
              <a:rPr lang="en-US" altLang="zh-TW" sz="2400" dirty="0"/>
              <a:t>)</a:t>
            </a:r>
            <a:r>
              <a:rPr lang="zh-TW" altLang="zh-TW" sz="2400" dirty="0"/>
              <a:t>；若為加註專長課程或他系課程</a:t>
            </a:r>
            <a:r>
              <a:rPr lang="en-US" altLang="zh-TW" sz="2400" dirty="0"/>
              <a:t>(</a:t>
            </a:r>
            <a:r>
              <a:rPr lang="zh-TW" altLang="zh-TW" sz="2400" dirty="0"/>
              <a:t>縣市政府要求專長</a:t>
            </a:r>
            <a:r>
              <a:rPr lang="en-US" altLang="zh-TW" sz="2400" dirty="0"/>
              <a:t>)</a:t>
            </a:r>
            <a:r>
              <a:rPr lang="zh-TW" altLang="zh-TW" sz="2400" dirty="0"/>
              <a:t>需修習，請於第一階段選課前提供課程電腦代碼，洽開課學系或師培中心協助優先選課，由開課學系或師培中心協助選課的課程，無法由公費生自行退選。</a:t>
            </a:r>
          </a:p>
        </p:txBody>
      </p:sp>
    </p:spTree>
    <p:extLst>
      <p:ext uri="{BB962C8B-B14F-4D97-AF65-F5344CB8AC3E}">
        <p14:creationId xmlns:p14="http://schemas.microsoft.com/office/powerpoint/2010/main" val="246128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重要事項宣導</a:t>
            </a:r>
            <a:r>
              <a:rPr lang="en-US" altLang="zh-TW" b="1" dirty="0"/>
              <a:t>-6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dirty="0"/>
              <a:t>（二）碩士生及延畢生第一階段選課一經確認，總學分數不能變動。</a:t>
            </a:r>
          </a:p>
          <a:p>
            <a:pPr marL="268288" indent="-268288">
              <a:lnSpc>
                <a:spcPct val="150000"/>
              </a:lnSpc>
              <a:buNone/>
            </a:pPr>
            <a:r>
              <a:rPr lang="en-US" altLang="zh-TW" dirty="0"/>
              <a:t>1.</a:t>
            </a:r>
            <a:r>
              <a:rPr lang="zh-TW" altLang="zh-TW" dirty="0"/>
              <a:t>因公費補助由</a:t>
            </a:r>
            <a:r>
              <a:rPr lang="en-US" altLang="zh-TW" dirty="0"/>
              <a:t>8</a:t>
            </a:r>
            <a:r>
              <a:rPr lang="zh-TW" altLang="zh-TW" dirty="0"/>
              <a:t>月開始受領，涉及學校公費補助請領時間，請具碩士生及延畢生身分之公費生，務必於第一階段選課期間至師培中心完成選課確認，以利教務處彙整及行文，向教育部申請公費核發。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/>
              <a:t>2.</a:t>
            </a:r>
            <a:r>
              <a:rPr lang="zh-TW" altLang="zh-TW" dirty="0"/>
              <a:t>若與申請補助時的學分數或學分費基數不同，增加的部分需請同學自費。</a:t>
            </a:r>
          </a:p>
          <a:p>
            <a:pPr marL="268288" indent="-268288">
              <a:lnSpc>
                <a:spcPct val="150000"/>
              </a:lnSpc>
              <a:buNone/>
            </a:pPr>
            <a:r>
              <a:rPr lang="en-US" altLang="zh-TW" dirty="0"/>
              <a:t>3.</a:t>
            </a:r>
            <a:r>
              <a:rPr lang="zh-TW" altLang="zh-TW" dirty="0"/>
              <a:t>公費之補助以日間學制為基準，選課請以日間課程為主，修習夜間學制課程之學分費，需由同學全額自費繳納。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812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重要事項宣導</a:t>
            </a:r>
            <a:r>
              <a:rPr lang="en-US" altLang="zh-TW" b="1" dirty="0"/>
              <a:t>-7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dirty="0"/>
              <a:t>四、研習與檢定相關規範</a:t>
            </a:r>
            <a:endParaRPr lang="en-US" altLang="zh-TW" dirty="0"/>
          </a:p>
          <a:p>
            <a:pPr marL="803275" indent="-803275">
              <a:lnSpc>
                <a:spcPct val="150000"/>
              </a:lnSpc>
              <a:buNone/>
            </a:pPr>
            <a:r>
              <a:rPr lang="zh-TW" altLang="zh-TW" dirty="0"/>
              <a:t>（一）師培中心辦理的工作坊、檢定，每位公費生每學年都有一次保障報名名額的機會，請準時參加。</a:t>
            </a:r>
          </a:p>
          <a:p>
            <a:pPr marL="803275" indent="-803275">
              <a:lnSpc>
                <a:spcPct val="150000"/>
              </a:lnSpc>
              <a:buNone/>
            </a:pPr>
            <a:r>
              <a:rPr lang="zh-TW" altLang="zh-TW" dirty="0"/>
              <a:t>（二）報名後若未參與或遲到，即喪失保障機會。且遲到者依規定不得入場，並不得要求流用保障機會於下一次報名。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dirty="0"/>
              <a:t>（三）檢附師培中心</a:t>
            </a:r>
            <a:r>
              <a:rPr lang="en-US" altLang="zh-TW" dirty="0"/>
              <a:t>113</a:t>
            </a:r>
            <a:r>
              <a:rPr lang="zh-TW" altLang="zh-TW" dirty="0"/>
              <a:t>學年度</a:t>
            </a:r>
            <a:r>
              <a:rPr lang="zh-TW" altLang="en-US" dirty="0"/>
              <a:t>上</a:t>
            </a:r>
            <a:r>
              <a:rPr lang="zh-TW" altLang="zh-TW" dirty="0"/>
              <a:t>學期活動一覽表供參</a:t>
            </a:r>
            <a:r>
              <a:rPr lang="en-US" altLang="zh-TW" dirty="0"/>
              <a:t>(</a:t>
            </a:r>
            <a:r>
              <a:rPr lang="zh-TW" altLang="zh-TW" dirty="0"/>
              <a:t>如附件</a:t>
            </a:r>
            <a:r>
              <a:rPr lang="en-US" altLang="zh-TW" dirty="0"/>
              <a:t>8)</a:t>
            </a:r>
            <a:r>
              <a:rPr lang="zh-TW" altLang="zh-TW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25054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要素">
  <a:themeElements>
    <a:clrScheme name="要素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要素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要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158</TotalTime>
  <Words>991</Words>
  <Application>Microsoft Office PowerPoint</Application>
  <PresentationFormat>寬螢幕</PresentationFormat>
  <Paragraphs>42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微軟正黑體</vt:lpstr>
      <vt:lpstr>新細明體</vt:lpstr>
      <vt:lpstr>Calibri</vt:lpstr>
      <vt:lpstr>Times New Roman</vt:lpstr>
      <vt:lpstr>Tw Cen MT</vt:lpstr>
      <vt:lpstr>Tw Cen MT Condensed</vt:lpstr>
      <vt:lpstr>Wingdings</vt:lpstr>
      <vt:lpstr>Wingdings 3</vt:lpstr>
      <vt:lpstr>要素</vt:lpstr>
      <vt:lpstr> 113學年度上學期 公費生輔導座談會</vt:lpstr>
      <vt:lpstr>公費生官方LINE群</vt:lpstr>
      <vt:lpstr>重要事項宣導-1</vt:lpstr>
      <vt:lpstr>重要事項宣導-2</vt:lpstr>
      <vt:lpstr>重要事項宣導-3</vt:lpstr>
      <vt:lpstr>重要事項宣導-4</vt:lpstr>
      <vt:lpstr>重要事項宣導-5</vt:lpstr>
      <vt:lpstr>重要事項宣導-6</vt:lpstr>
      <vt:lpstr>重要事項宣導-7</vt:lpstr>
      <vt:lpstr>PowerPoint 簡報</vt:lpstr>
      <vt:lpstr>聯絡資訊</vt:lpstr>
      <vt:lpstr>公費生輔導座談會問卷</vt:lpstr>
      <vt:lpstr>問答時間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112學年度上學期 師資培育獎金座談會</dc:title>
  <dc:creator>user</dc:creator>
  <cp:lastModifiedBy>User</cp:lastModifiedBy>
  <cp:revision>30</cp:revision>
  <dcterms:created xsi:type="dcterms:W3CDTF">2023-10-03T01:51:17Z</dcterms:created>
  <dcterms:modified xsi:type="dcterms:W3CDTF">2024-10-04T04:57:47Z</dcterms:modified>
</cp:coreProperties>
</file>